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1.jpeg" ContentType="image/jpeg"/>
  <Override PartName="/ppt/media/image2.png" ContentType="image/png"/>
  <Override PartName="/ppt/media/image3.png" ContentType="image/pn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00D82A18-02DC-4880-ABC2-58C5694DACD8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107C50E-85F1-4A7B-9C81-038BB8C4F780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C989082-AEF6-4DA1-9663-270560A1E26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CC977C4-5809-4E4D-988C-FF8011838E8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6C9A798-149A-4B4A-97BC-DA4D5076484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AAA6700-418D-4D6E-AD62-703D909E9F8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884AC40-5B8D-43C0-9493-A5DBFE03052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D5AE20B-8A42-4918-B2AA-FE0B46A91BE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B8100B1-6CC7-4567-8FE1-162E0D69C83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5C4516-E71E-45C1-8149-A0E0AA73352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5B0222B-44CB-40D2-A2BA-F40C973EFCA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78116D-25E3-4A82-A1FF-DA042CCDC03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9CCF27-07F0-4DAD-8B69-0DD0FEC3F50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963C39-AC51-4BB2-B9BC-E639177A316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0" lang="ru-RU" sz="6000" spc="-1" strike="noStrike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b="0" lang="ru-RU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EDCE8B1-E3E7-4D2C-8076-2FDE5E75E73E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"/>
          <p:cNvPicPr/>
          <p:nvPr/>
        </p:nvPicPr>
        <p:blipFill>
          <a:blip r:embed="rId1"/>
          <a:stretch/>
        </p:blipFill>
        <p:spPr>
          <a:xfrm>
            <a:off x="8120520" y="836640"/>
            <a:ext cx="4071240" cy="2914560"/>
          </a:xfrm>
          <a:prstGeom prst="rect">
            <a:avLst/>
          </a:prstGeom>
          <a:ln w="0">
            <a:noFill/>
          </a:ln>
        </p:spPr>
      </p:pic>
      <p:pic>
        <p:nvPicPr>
          <p:cNvPr id="47" name="Рисунок 3" descr=""/>
          <p:cNvPicPr/>
          <p:nvPr/>
        </p:nvPicPr>
        <p:blipFill>
          <a:blip r:embed="rId2"/>
          <a:stretch/>
        </p:blipFill>
        <p:spPr>
          <a:xfrm>
            <a:off x="0" y="858960"/>
            <a:ext cx="4002480" cy="2725200"/>
          </a:xfrm>
          <a:prstGeom prst="rect">
            <a:avLst/>
          </a:prstGeom>
          <a:ln w="0">
            <a:noFill/>
          </a:ln>
        </p:spPr>
      </p:pic>
      <p:grpSp>
        <p:nvGrpSpPr>
          <p:cNvPr id="48" name="Группа 1"/>
          <p:cNvGrpSpPr/>
          <p:nvPr/>
        </p:nvGrpSpPr>
        <p:grpSpPr>
          <a:xfrm>
            <a:off x="-33120" y="83880"/>
            <a:ext cx="12232800" cy="7126200"/>
            <a:chOff x="-33120" y="83880"/>
            <a:chExt cx="12232800" cy="7126200"/>
          </a:xfrm>
        </p:grpSpPr>
        <p:sp>
          <p:nvSpPr>
            <p:cNvPr id="49" name="Прямоугольник 5"/>
            <p:cNvSpPr/>
            <p:nvPr/>
          </p:nvSpPr>
          <p:spPr>
            <a:xfrm>
              <a:off x="0" y="83880"/>
              <a:ext cx="12174480" cy="77112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ru-RU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50" name="Прямоугольник 4"/>
            <p:cNvSpPr/>
            <p:nvPr/>
          </p:nvSpPr>
          <p:spPr>
            <a:xfrm>
              <a:off x="24480" y="172800"/>
              <a:ext cx="10607760" cy="81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ru-RU" sz="1600" spc="-1" strike="noStrike">
                  <a:solidFill>
                    <a:srgbClr val="ffffff"/>
                  </a:solidFill>
                  <a:latin typeface="Bebas Neue Bold"/>
                  <a:ea typeface="ＭＳ Ｐゴシック"/>
                </a:rPr>
                <a:t>Проект закона Белгородской области «О внесении изменений в закон белгородской области «Об административной ответственности за правонарушения в сфере транспортного обслуживания населения Белгородской области»</a:t>
              </a:r>
              <a:endParaRPr b="0" lang="ru-RU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51" name="Группа 27"/>
            <p:cNvGrpSpPr/>
            <p:nvPr/>
          </p:nvGrpSpPr>
          <p:grpSpPr>
            <a:xfrm>
              <a:off x="0" y="774720"/>
              <a:ext cx="12199680" cy="6120360"/>
              <a:chOff x="0" y="774720"/>
              <a:chExt cx="12199680" cy="6120360"/>
            </a:xfrm>
          </p:grpSpPr>
          <p:grpSp>
            <p:nvGrpSpPr>
              <p:cNvPr id="52" name="Группа 20"/>
              <p:cNvGrpSpPr/>
              <p:nvPr/>
            </p:nvGrpSpPr>
            <p:grpSpPr>
              <a:xfrm>
                <a:off x="26280" y="774720"/>
                <a:ext cx="12173400" cy="5473080"/>
                <a:chOff x="26280" y="774720"/>
                <a:chExt cx="12173400" cy="5473080"/>
              </a:xfrm>
            </p:grpSpPr>
            <p:sp>
              <p:nvSpPr>
                <p:cNvPr id="53" name="Равнобедренный треугольник 15"/>
                <p:cNvSpPr/>
                <p:nvPr/>
              </p:nvSpPr>
              <p:spPr>
                <a:xfrm rot="10800000">
                  <a:off x="4038120" y="3774240"/>
                  <a:ext cx="4047480" cy="52488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algn="ctr">
                    <a:lnSpc>
                      <a:spcPct val="100000"/>
                    </a:lnSpc>
                  </a:pPr>
                  <a:endParaRPr b="0" lang="ru-RU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54" name="Равнобедренный треугольник 16"/>
                <p:cNvSpPr/>
                <p:nvPr/>
              </p:nvSpPr>
              <p:spPr>
                <a:xfrm>
                  <a:off x="8062560" y="3177360"/>
                  <a:ext cx="4095720" cy="59616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algn="ctr">
                    <a:lnSpc>
                      <a:spcPct val="100000"/>
                    </a:lnSpc>
                  </a:pPr>
                  <a:endParaRPr b="0" lang="ru-RU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55" name="Прямоугольник 17"/>
                <p:cNvSpPr/>
                <p:nvPr/>
              </p:nvSpPr>
              <p:spPr>
                <a:xfrm>
                  <a:off x="26280" y="3887280"/>
                  <a:ext cx="3908880" cy="227988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0" lang="ru-RU" sz="1600" spc="-1" strike="noStrike">
                      <a:solidFill>
                        <a:srgbClr val="808080"/>
                      </a:solidFill>
                      <a:latin typeface="Arial Narrow"/>
                    </a:rPr>
                    <a:t>Усиление административного контроля</a:t>
                  </a:r>
                  <a:endParaRPr b="0" lang="ru-RU" sz="1600" spc="-1" strike="noStrike">
                    <a:solidFill>
                      <a:srgbClr val="000000"/>
                    </a:solidFill>
                    <a:latin typeface="Arial"/>
                  </a:endParaRPr>
                </a:p>
                <a:p>
                  <a:pPr algn="ctr">
                    <a:lnSpc>
                      <a:spcPct val="100000"/>
                    </a:lnSpc>
                  </a:pPr>
                  <a:r>
                    <a:rPr b="0" lang="ru-RU" sz="1600" spc="-1" strike="noStrike">
                      <a:solidFill>
                        <a:srgbClr val="808080"/>
                      </a:solidFill>
                      <a:latin typeface="Arial Narrow"/>
                    </a:rPr>
                    <a:t>и предупреждение совершения новых административных правонарушений в части нарушения установленного расписания движения пассажирского транспорта на территории г. Белгорода и Белгородского района, в целях снижения скопления граждан на остановках, в т.ч. в моменты обстрелов и ракетной опасности </a:t>
                  </a:r>
                  <a:endParaRPr b="0" lang="ru-RU" sz="1600" spc="-1" strike="noStrike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6" name="Прямоугольник 21"/>
                <p:cNvSpPr/>
                <p:nvPr/>
              </p:nvSpPr>
              <p:spPr>
                <a:xfrm>
                  <a:off x="4149000" y="774720"/>
                  <a:ext cx="3767040" cy="42480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1" lang="ru-RU" sz="2200" spc="-1" strike="noStrike" u="sng">
                      <a:solidFill>
                        <a:srgbClr val="000000"/>
                      </a:solidFill>
                      <a:uFillTx/>
                      <a:latin typeface="Arial Narrow"/>
                    </a:rPr>
                    <a:t>Новеллы для бизнеса</a:t>
                  </a:r>
                  <a:endParaRPr b="0" lang="ru-RU" sz="2200" spc="-1" strike="noStrike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7" name="Прямоугольник 18"/>
                <p:cNvSpPr/>
                <p:nvPr/>
              </p:nvSpPr>
              <p:spPr>
                <a:xfrm>
                  <a:off x="3946680" y="1046160"/>
                  <a:ext cx="4173480" cy="30099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algn="just">
                    <a:lnSpc>
                      <a:spcPct val="100000"/>
                    </a:lnSpc>
                  </a:pPr>
                  <a:r>
                    <a:rPr b="0" lang="ru-RU" sz="1600" spc="-1" strike="noStrike">
                      <a:solidFill>
                        <a:srgbClr val="7f7f7f"/>
                      </a:solidFill>
                      <a:latin typeface="Arial Narrow"/>
                      <a:ea typeface="Tahoma"/>
                    </a:rPr>
                    <a:t>Введение административной ответственности за</a:t>
                  </a:r>
                  <a:endParaRPr b="0" lang="ru-RU" sz="1600" spc="-1" strike="noStrike">
                    <a:solidFill>
                      <a:srgbClr val="000000"/>
                    </a:solidFill>
                    <a:latin typeface="Arial"/>
                  </a:endParaRPr>
                </a:p>
                <a:p>
                  <a:pPr algn="just">
                    <a:lnSpc>
                      <a:spcPct val="100000"/>
                    </a:lnSpc>
                  </a:pPr>
                  <a:r>
                    <a:rPr b="0" lang="ru-RU" sz="1600" spc="-1" strike="noStrike">
                      <a:solidFill>
                        <a:srgbClr val="7f7f7f"/>
                      </a:solidFill>
                      <a:latin typeface="Arial Narrow"/>
                      <a:ea typeface="Tahoma"/>
                    </a:rPr>
                    <a:t>нарушение перевозчиком, осуществляющим регулярные перевозки пассажиров и багажа автомобильным транспортом на территории городского округа </a:t>
                  </a:r>
                  <a:r>
                    <a:rPr b="0" lang="ru-RU" sz="1600" spc="-1" strike="noStrike">
                      <a:solidFill>
                        <a:srgbClr val="808080"/>
                      </a:solidFill>
                      <a:latin typeface="Arial Narrow"/>
                      <a:ea typeface="Tahoma"/>
                    </a:rPr>
                    <a:t>«Город Белгород» и муниципального района «Белгородский район» и (или) межмуниципального маршрута регулярных перевозок в пригородном сообщении городского округа «Город Белгород» и муниципального района «Белгородский район» расписания движения в объеме превышающем 5 процентов от установленного на соответствующем маршруте</a:t>
                  </a:r>
                  <a:endParaRPr b="0" lang="ru-RU" sz="1600" spc="-1" strike="noStrike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8" name="Прямоугольник 23"/>
                <p:cNvSpPr/>
                <p:nvPr/>
              </p:nvSpPr>
              <p:spPr>
                <a:xfrm>
                  <a:off x="8288640" y="3537000"/>
                  <a:ext cx="3767040" cy="42480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1" lang="ru-RU" sz="2200" spc="-1" strike="noStrike" u="sng">
                      <a:solidFill>
                        <a:srgbClr val="000000"/>
                      </a:solidFill>
                      <a:uFillTx/>
                      <a:latin typeface="Arial Narrow"/>
                    </a:rPr>
                    <a:t>Результаты изменений</a:t>
                  </a:r>
                  <a:endParaRPr b="0" lang="ru-RU" sz="2200" spc="-1" strike="noStrike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9" name="Прямоугольник 24"/>
                <p:cNvSpPr/>
                <p:nvPr/>
              </p:nvSpPr>
              <p:spPr>
                <a:xfrm>
                  <a:off x="8093880" y="3967920"/>
                  <a:ext cx="4105800" cy="227988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0" lang="ru-RU" sz="1600" spc="-1" strike="noStrike">
                      <a:solidFill>
                        <a:srgbClr val="808080"/>
                      </a:solidFill>
                      <a:latin typeface="Arial Narrow"/>
                    </a:rPr>
                    <a:t>Исключения случаев скопления граждан на остановках общественного транспорта, а также усиление административного контроля и предупреждение совершения административных правонарушений в отношении недобросовестных перевозчиков, допускающих нарушения установленного расписания движения на маршрутах регулярных перевозок г. Белгорода и Белгородского района</a:t>
                  </a:r>
                  <a:endParaRPr b="0" lang="ru-RU" sz="1600" spc="-1" strike="noStrike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60" name="Прямоугольник 19"/>
                <p:cNvSpPr/>
                <p:nvPr/>
              </p:nvSpPr>
              <p:spPr>
                <a:xfrm>
                  <a:off x="33120" y="3530160"/>
                  <a:ext cx="3895560" cy="42480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algn="ctr">
                    <a:lnSpc>
                      <a:spcPct val="100000"/>
                    </a:lnSpc>
                  </a:pPr>
                  <a:r>
                    <a:rPr b="1" lang="ru-RU" sz="2200" spc="-1" strike="noStrike" u="sng">
                      <a:solidFill>
                        <a:srgbClr val="000000"/>
                      </a:solidFill>
                      <a:uFillTx/>
                      <a:latin typeface="Arial Narrow"/>
                    </a:rPr>
                    <a:t>Цель регулирования</a:t>
                  </a:r>
                  <a:endParaRPr b="0" lang="ru-RU" sz="2200" spc="-1" strike="noStrike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61" name="Скругленный прямоугольник 25"/>
              <p:cNvSpPr/>
              <p:nvPr/>
            </p:nvSpPr>
            <p:spPr>
              <a:xfrm>
                <a:off x="18000" y="6153120"/>
                <a:ext cx="3976920" cy="369000"/>
              </a:xfrm>
              <a:prstGeom prst="roundRect">
                <a:avLst>
                  <a:gd name="adj" fmla="val 16667"/>
                </a:avLst>
              </a:prstGeom>
              <a:no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1" lang="ru-RU" sz="1600" spc="-1" strike="noStrike">
                    <a:solidFill>
                      <a:srgbClr val="000000"/>
                    </a:solidFill>
                    <a:latin typeface="Tahoma"/>
                    <a:ea typeface="Tahoma"/>
                  </a:rPr>
                  <a:t>Обсуждения </a:t>
                </a:r>
                <a:r>
                  <a:rPr b="0" lang="ru-RU" sz="1300" spc="-1" strike="noStrike">
                    <a:solidFill>
                      <a:srgbClr val="000000"/>
                    </a:solidFill>
                    <a:latin typeface="Tahoma"/>
                    <a:ea typeface="Tahoma"/>
                  </a:rPr>
                  <a:t>с 20.03.2024 по 02.04.2024 г.</a:t>
                </a:r>
                <a:endParaRPr b="0" lang="ru-RU" sz="13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2" name="Прямоугольник 28"/>
              <p:cNvSpPr/>
              <p:nvPr/>
            </p:nvSpPr>
            <p:spPr>
              <a:xfrm>
                <a:off x="0" y="6525000"/>
                <a:ext cx="12191760" cy="37008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ru-RU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  <p:sp>
          <p:nvSpPr>
            <p:cNvPr id="63" name="Прямоугольник 22"/>
            <p:cNvSpPr/>
            <p:nvPr/>
          </p:nvSpPr>
          <p:spPr>
            <a:xfrm>
              <a:off x="-33120" y="6571800"/>
              <a:ext cx="1219176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ru-RU" sz="1800" spc="-1" strike="noStrike">
                  <a:solidFill>
                    <a:srgbClr val="ffffff"/>
                  </a:solidFill>
                  <a:latin typeface="Bebas Neue Bold"/>
                  <a:ea typeface="ＭＳ Ｐゴシック"/>
                </a:rPr>
                <a:t>Заполненную анкету с Вашей позицией просим направить на адрес: </a:t>
              </a:r>
              <a:r>
                <a:rPr b="1" lang="en-US" sz="1800" spc="-1" strike="noStrike">
                  <a:solidFill>
                    <a:srgbClr val="ffffff"/>
                  </a:solidFill>
                  <a:latin typeface="Bebas Neue Bold"/>
                  <a:ea typeface="ＭＳ Ｐゴシック"/>
                </a:rPr>
                <a:t>parahin_ao@belregion.ru </a:t>
              </a:r>
              <a:r>
                <a:rPr b="1" lang="ru-RU" sz="1800" spc="-1" strike="noStrike">
                  <a:solidFill>
                    <a:srgbClr val="ffffff"/>
                  </a:solidFill>
                  <a:latin typeface="Bebas Neue Bold"/>
                  <a:ea typeface="ＭＳ Ｐゴシック"/>
                </a:rPr>
                <a:t>не позднее 02.04.2024 г.</a:t>
              </a:r>
              <a:endParaRPr b="0" lang="ru-RU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64" name="Picture 8" descr=""/>
          <p:cNvPicPr/>
          <p:nvPr/>
        </p:nvPicPr>
        <p:blipFill>
          <a:blip r:embed="rId3"/>
          <a:srcRect l="76944" t="5764" r="9097" b="87745"/>
          <a:stretch/>
        </p:blipFill>
        <p:spPr>
          <a:xfrm>
            <a:off x="10656720" y="120600"/>
            <a:ext cx="1483920" cy="678960"/>
          </a:xfrm>
          <a:prstGeom prst="rect">
            <a:avLst/>
          </a:prstGeom>
          <a:ln w="0">
            <a:noFill/>
          </a:ln>
        </p:spPr>
      </p:pic>
      <p:pic>
        <p:nvPicPr>
          <p:cNvPr id="65" name="Рисунок 29" descr=""/>
          <p:cNvPicPr/>
          <p:nvPr/>
        </p:nvPicPr>
        <p:blipFill>
          <a:blip r:embed="rId4"/>
          <a:srcRect l="6972" t="0" r="7276" b="0"/>
          <a:stretch/>
        </p:blipFill>
        <p:spPr>
          <a:xfrm>
            <a:off x="4029840" y="4020120"/>
            <a:ext cx="4055760" cy="2534040"/>
          </a:xfrm>
          <a:prstGeom prst="rect">
            <a:avLst/>
          </a:prstGeom>
          <a:ln w="0">
            <a:noFill/>
          </a:ln>
        </p:spPr>
      </p:pic>
      <p:sp>
        <p:nvSpPr>
          <p:cNvPr id="66" name="Равнобедренный треугольник 30"/>
          <p:cNvSpPr/>
          <p:nvPr/>
        </p:nvSpPr>
        <p:spPr>
          <a:xfrm rot="10800000">
            <a:off x="3935880" y="4008240"/>
            <a:ext cx="4237560" cy="52488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Application>LibreOffice/7.5.6.2$Linux_X86_64 LibreOffice_project/50$Build-2</Application>
  <AppVersion>15.0000</AppVersion>
  <Words>213</Words>
  <Paragraphs>12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2020-03-25T05:54:16Z</dcterms:created>
  <dc:creator>Кириленко Сергей Вячеславович</dc:creator>
  <dc:description/>
  <dc:language>ru-RU</dc:language>
  <cp:lastModifiedBy/>
  <dcterms:modified xsi:type="dcterms:W3CDTF">2024-03-19T15:33:03Z</dcterms:modified>
  <cp:revision>17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1</vt:i4>
  </property>
</Properties>
</file>